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Source Code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1" roundtripDataSignature="AMtx7mjoQUxGwIQ8ui54UNn/X5tCT7UL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68DF1F-0E93-445E-9597-0C97966D66A6}">
  <a:tblStyle styleId="{1768DF1F-0E93-445E-9597-0C97966D66A6}" styleName="Table_0">
    <a:wholeTbl>
      <a:tcTxStyle b="off" i="off">
        <a:font>
          <a:latin typeface="Inter Semi Bold"/>
          <a:ea typeface="Inter Semi Bold"/>
          <a:cs typeface="Inter Semi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SourceCodePr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c2e080c1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gbc2e080c16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c2e080c1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7" name="Google Shape;157;gbc2e080c16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c2e080c1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uk-UA" sz="1800">
                <a:latin typeface="Roboto"/>
                <a:ea typeface="Roboto"/>
                <a:cs typeface="Roboto"/>
                <a:sym typeface="Roboto"/>
              </a:rPr>
              <a:t>Решение задания доступно в архиве на Google Disc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bc2e080c16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a7e0003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gaa7e0003e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c2e080c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gbc2e080c1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56142c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gb56142cd2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c2e080c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gbc2e080c16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2e080c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gbc2e080c16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c2e080c1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gbc2e080c16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c4113b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PImage img;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img = loadImage("Youtube.jpeg");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if (img.width &gt; img.height)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img.resize(width, 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image(img, 0, (height - img.height) / 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else if (img.width &lt; img.height)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img.resize((width - img.width) / 2,height);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image(img, 0, 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else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img.resize(width,height);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image(img, 0, 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gac4113b28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251520" y="5013176"/>
            <a:ext cx="489654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250474" y="5851147"/>
            <a:ext cx="2492725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guage">
  <p:cSld name="Langu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" name="Google Shape;21;p9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" name="Google Shape;23;p9"/>
          <p:cNvSpPr/>
          <p:nvPr>
            <p:ph idx="2" type="tbl"/>
          </p:nvPr>
        </p:nvSpPr>
        <p:spPr>
          <a:xfrm>
            <a:off x="1545580" y="1019175"/>
            <a:ext cx="5514310" cy="555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">
  <p:cSld name="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8" name="Google Shape;28;p10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2" name="Google Shape;32;p11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251525" y="5013175"/>
            <a:ext cx="63714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</a:pPr>
            <a:r>
              <a:rPr lang="uk-UA" sz="4000">
                <a:solidFill>
                  <a:srgbClr val="3E3E46"/>
                </a:solidFill>
                <a:latin typeface="Roboto"/>
                <a:ea typeface="Roboto"/>
                <a:cs typeface="Roboto"/>
                <a:sym typeface="Roboto"/>
              </a:rPr>
              <a:t>PIMAGE. ИЗОБРАЖЕНИЯ</a:t>
            </a:r>
            <a:endParaRPr sz="4000">
              <a:solidFill>
                <a:srgbClr val="3E3E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1"/>
          <p:cNvSpPr txBox="1"/>
          <p:nvPr>
            <p:ph idx="1" type="body"/>
          </p:nvPr>
        </p:nvSpPr>
        <p:spPr>
          <a:xfrm>
            <a:off x="250475" y="5851150"/>
            <a:ext cx="2745600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c2e080c16_0_6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7" name="Google Shape;147;gbc2e080c16_0_6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48" name="Google Shape;148;gbc2e080c16_0_67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Метод filter()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bc2e080c16_0_67"/>
          <p:cNvSpPr txBox="1"/>
          <p:nvPr/>
        </p:nvSpPr>
        <p:spPr>
          <a:xfrm>
            <a:off x="437250" y="2406575"/>
            <a:ext cx="4516800" cy="106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img1 = 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"Logo.png"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img2 = 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"Logo.png"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img2.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18A6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INVERT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2800">
              <a:solidFill>
                <a:srgbClr val="0066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gbc2e080c16_0_67"/>
          <p:cNvSpPr txBox="1"/>
          <p:nvPr/>
        </p:nvSpPr>
        <p:spPr>
          <a:xfrm>
            <a:off x="437238" y="115265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 filter() позволяет фильтровать изображения в разных режимах, таких как: THRESHOLD, GRAY, OPAQUE, INVERT, POSTERIZE, BLUR, ERODE, DILATE.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gbc2e080c16_0_67"/>
          <p:cNvSpPr/>
          <p:nvPr/>
        </p:nvSpPr>
        <p:spPr>
          <a:xfrm>
            <a:off x="251508" y="9650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bc2e080c16_0_67"/>
          <p:cNvSpPr txBox="1"/>
          <p:nvPr/>
        </p:nvSpPr>
        <p:spPr>
          <a:xfrm>
            <a:off x="622973" y="5615775"/>
            <a:ext cx="77442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Опробуйте каждый из этих режимов на практике самостоятельно.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bc2e080c16_0_67"/>
          <p:cNvSpPr/>
          <p:nvPr/>
        </p:nvSpPr>
        <p:spPr>
          <a:xfrm>
            <a:off x="437233" y="54281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gbc2e080c16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752" y="3188550"/>
            <a:ext cx="4060391" cy="204663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c2e080c16_0_105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60" name="Google Shape;160;gbc2e080c16_0_105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61" name="Google Shape;161;gbc2e080c16_0_105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Метод save()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bc2e080c16_0_105"/>
          <p:cNvSpPr txBox="1"/>
          <p:nvPr/>
        </p:nvSpPr>
        <p:spPr>
          <a:xfrm>
            <a:off x="2143800" y="2367000"/>
            <a:ext cx="4516800" cy="106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img1 = 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"Logo.png"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img1.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filter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18A6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INVERT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img1.</a:t>
            </a:r>
            <a:r>
              <a:rPr lang="uk-UA" sz="19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save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19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"New_Logo.png"</a:t>
            </a:r>
            <a: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2800">
              <a:solidFill>
                <a:srgbClr val="0066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gbc2e080c16_0_105"/>
          <p:cNvSpPr txBox="1"/>
          <p:nvPr/>
        </p:nvSpPr>
        <p:spPr>
          <a:xfrm>
            <a:off x="437238" y="115265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Метод save() позволяет сохранить загруженное изображение, если это необходимо.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gbc2e080c16_0_105"/>
          <p:cNvSpPr/>
          <p:nvPr/>
        </p:nvSpPr>
        <p:spPr>
          <a:xfrm>
            <a:off x="251508" y="9650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bc2e080c16_0_105"/>
          <p:cNvSpPr txBox="1"/>
          <p:nvPr/>
        </p:nvSpPr>
        <p:spPr>
          <a:xfrm>
            <a:off x="530098" y="3799675"/>
            <a:ext cx="77442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Сохранение изображения доступно в форматах TIFF (.tif), TARGA (.tga), JPEG (.jpg), or PNG (.png).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в имени файла не указано расширение, изображение будет сохранено в формате TIFF.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По-умолчанию, файлы сохраняются в папке скетча.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gbc2e080c16_0_105"/>
          <p:cNvSpPr/>
          <p:nvPr/>
        </p:nvSpPr>
        <p:spPr>
          <a:xfrm>
            <a:off x="344358" y="36120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2e080c16_0_11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72" name="Google Shape;172;gbc2e080c16_0_11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73" name="Google Shape;173;gbc2e080c16_0_11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Солнечная система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bc2e080c16_0_119"/>
          <p:cNvSpPr txBox="1"/>
          <p:nvPr/>
        </p:nvSpPr>
        <p:spPr>
          <a:xfrm>
            <a:off x="437238" y="115265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качестве большого практического задания, реализуйте солнечную систему, как на примере ниже.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bc2e080c16_0_119"/>
          <p:cNvSpPr/>
          <p:nvPr/>
        </p:nvSpPr>
        <p:spPr>
          <a:xfrm>
            <a:off x="251508" y="9650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gbc2e080c16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363" y="2105450"/>
            <a:ext cx="4605283" cy="460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a7e0003ea_0_4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82" name="Google Shape;182;gaa7e0003ea_0_4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sp>
        <p:nvSpPr>
          <p:cNvPr id="183" name="Google Shape;183;gaa7e0003ea_0_4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gaa7e0003ea_0_49"/>
          <p:cNvSpPr/>
          <p:nvPr/>
        </p:nvSpPr>
        <p:spPr>
          <a:xfrm>
            <a:off x="503075" y="1283375"/>
            <a:ext cx="57606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2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загрузить изображение в Processing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aa7e0003ea_0_49"/>
          <p:cNvSpPr/>
          <p:nvPr/>
        </p:nvSpPr>
        <p:spPr>
          <a:xfrm>
            <a:off x="251546" y="11413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56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gaa7e0003ea_0_49"/>
          <p:cNvSpPr/>
          <p:nvPr/>
        </p:nvSpPr>
        <p:spPr>
          <a:xfrm>
            <a:off x="502950" y="2166363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Какой метод позволяет изменить размер изображения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gaa7e0003ea_0_49"/>
          <p:cNvSpPr/>
          <p:nvPr/>
        </p:nvSpPr>
        <p:spPr>
          <a:xfrm>
            <a:off x="251496" y="2024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56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gaa7e0003ea_0_49"/>
          <p:cNvSpPr/>
          <p:nvPr/>
        </p:nvSpPr>
        <p:spPr>
          <a:xfrm>
            <a:off x="502950" y="3049375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какими форматами изображений работает Processing?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gaa7e0003ea_0_49"/>
          <p:cNvSpPr/>
          <p:nvPr/>
        </p:nvSpPr>
        <p:spPr>
          <a:xfrm>
            <a:off x="251496" y="2907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56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gaa7e0003ea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717874" y="836619"/>
            <a:ext cx="19716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На этом всё!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5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396537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План на четверть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27800" y="321927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latin typeface="Roboto"/>
                <a:ea typeface="Roboto"/>
                <a:cs typeface="Roboto"/>
                <a:sym typeface="Roboto"/>
              </a:rPr>
              <a:t>ОДНОМЕРНЫЙ МАССИВ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27750" y="557692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ПОВТОРЕНИЕ МАТЕРИАЛА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27750" y="38221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НАСЛЕДОВАНИЕ В ООП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27750" y="442297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РАБОТА С ОБЪЕКТАМИ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327750" y="49999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ВВЕДЕНИЕ В ООП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327800" y="2616400"/>
            <a:ext cx="38127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PIMAGE. ИЗОБРАЖЕНИЯ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English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graphicFrame>
        <p:nvGraphicFramePr>
          <p:cNvPr id="61" name="Google Shape;61;p3"/>
          <p:cNvGraphicFramePr/>
          <p:nvPr/>
        </p:nvGraphicFramePr>
        <p:xfrm>
          <a:off x="1229800" y="1554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{1768DF1F-0E93-445E-9597-0C97966D66A6}</a:tableStyleId>
              </a:tblPr>
              <a:tblGrid>
                <a:gridCol w="3226525"/>
                <a:gridCol w="32265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Изображение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Load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Threshold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Порог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Blur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Invert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Размытие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Обратный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2" name="Google Shape;62;p3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uk-UA" sz="3100">
                <a:latin typeface="Roboto"/>
                <a:ea typeface="Roboto"/>
                <a:cs typeface="Roboto"/>
                <a:sym typeface="Roboto"/>
              </a:rPr>
              <a:t>Время Английского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29425"/>
            <a:ext cx="2628575" cy="26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c2e080c16_0_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9" name="Google Shape;69;gbc2e080c16_0_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70" name="Google Shape;70;gbc2e080c16_0_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было в прошлый раз?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gbc2e080c16_0_0"/>
          <p:cNvSpPr txBox="1"/>
          <p:nvPr/>
        </p:nvSpPr>
        <p:spPr>
          <a:xfrm>
            <a:off x="437250" y="13391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Одномерный массив.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bc2e080c16_0_0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7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gbc2e080c16_0_0"/>
          <p:cNvSpPr txBox="1"/>
          <p:nvPr/>
        </p:nvSpPr>
        <p:spPr>
          <a:xfrm>
            <a:off x="437263" y="2158963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Массив и цикл for.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gbc2e080c16_0_0"/>
          <p:cNvSpPr/>
          <p:nvPr/>
        </p:nvSpPr>
        <p:spPr>
          <a:xfrm>
            <a:off x="251533" y="19713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bc2e080c16_0_0"/>
          <p:cNvSpPr txBox="1"/>
          <p:nvPr/>
        </p:nvSpPr>
        <p:spPr>
          <a:xfrm>
            <a:off x="437275" y="29788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Массивы объектов.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bc2e080c16_0_0"/>
          <p:cNvSpPr/>
          <p:nvPr/>
        </p:nvSpPr>
        <p:spPr>
          <a:xfrm>
            <a:off x="251533" y="27912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bc2e080c16_0_0"/>
          <p:cNvSpPr txBox="1"/>
          <p:nvPr/>
        </p:nvSpPr>
        <p:spPr>
          <a:xfrm>
            <a:off x="437275" y="3923175"/>
            <a:ext cx="3569100" cy="52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Задание для разминки:</a:t>
            </a:r>
            <a:endParaRPr b="0" i="1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gbc2e080c16_0_0"/>
          <p:cNvSpPr/>
          <p:nvPr/>
        </p:nvSpPr>
        <p:spPr>
          <a:xfrm>
            <a:off x="251533" y="373553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gbc2e080c16_0_0"/>
          <p:cNvSpPr txBox="1"/>
          <p:nvPr/>
        </p:nvSpPr>
        <p:spPr>
          <a:xfrm>
            <a:off x="437250" y="4933675"/>
            <a:ext cx="7929900" cy="1200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Создать массив на 10 элементов и заполнить его случайными значениями типа int.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Вывести в консоль только парные элементы массива.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bc2e080c16_0_0"/>
          <p:cNvSpPr/>
          <p:nvPr/>
        </p:nvSpPr>
        <p:spPr>
          <a:xfrm>
            <a:off x="251508" y="47460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56142cd29_0_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6" name="Google Shape;86;gb56142cd29_0_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sp>
        <p:nvSpPr>
          <p:cNvPr id="87" name="Google Shape;87;gb56142cd29_0_8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PImage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b56142cd29_0_8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PImage -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класс объектов, который позволяет работать с изображениями в Processing.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b56142cd29_0_8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b56142cd29_0_8"/>
          <p:cNvSpPr txBox="1"/>
          <p:nvPr/>
        </p:nvSpPr>
        <p:spPr>
          <a:xfrm>
            <a:off x="2038197" y="2231650"/>
            <a:ext cx="4728000" cy="86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27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200" u="none" cap="none" strike="noStrike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создание </a:t>
            </a:r>
            <a:r>
              <a:rPr lang="uk-UA" sz="2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объекта PImage.</a:t>
            </a:r>
            <a:br>
              <a:rPr b="0" i="0" lang="uk-UA" sz="2200" u="none" cap="none" strike="noStrike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0" i="0" lang="uk-UA" sz="2200" u="none" cap="none" strike="noStrike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PImage</a:t>
            </a:r>
            <a:r>
              <a:rPr b="0" i="0" lang="uk-UA" sz="2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</a:t>
            </a:r>
            <a:r>
              <a:rPr b="0" i="0" lang="uk-UA" sz="2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b="0" i="0" sz="3800" u="none" cap="none" strike="noStrike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Google Shape;91;gb56142cd29_0_8"/>
          <p:cNvSpPr txBox="1"/>
          <p:nvPr/>
        </p:nvSpPr>
        <p:spPr>
          <a:xfrm>
            <a:off x="437250" y="3394175"/>
            <a:ext cx="7929900" cy="1058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Processing работает с форматами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.png, .jpg, .gif, .tga</a:t>
            </a:r>
            <a:r>
              <a:rPr b="1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открывает нам дополнительные возможности при создании скетчей разной сложности.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b56142cd29_0_8"/>
          <p:cNvSpPr/>
          <p:nvPr/>
        </p:nvSpPr>
        <p:spPr>
          <a:xfrm>
            <a:off x="251508" y="32065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gb56142cd29_0_8"/>
          <p:cNvSpPr txBox="1"/>
          <p:nvPr/>
        </p:nvSpPr>
        <p:spPr>
          <a:xfrm>
            <a:off x="437250" y="4940800"/>
            <a:ext cx="7929900" cy="1058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 класса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PImage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также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присутствуют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базовые поля-данные и методы для простого преобразования исходных изображений.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gb56142cd29_0_8"/>
          <p:cNvSpPr/>
          <p:nvPr/>
        </p:nvSpPr>
        <p:spPr>
          <a:xfrm>
            <a:off x="251508" y="47532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66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c2e080c16_0_16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00" name="Google Shape;100;gbc2e080c16_0_16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01" name="Google Shape;101;gbc2e080c16_0_16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Загрузка изображений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bc2e080c16_0_16"/>
          <p:cNvSpPr txBox="1"/>
          <p:nvPr/>
        </p:nvSpPr>
        <p:spPr>
          <a:xfrm>
            <a:off x="437250" y="1233475"/>
            <a:ext cx="7929900" cy="1389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Загрузка изображений в объект может быть реализована двумя способами.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Первый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способ - загрузка изображения в файловую систему и подключение его локально.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bc2e080c16_0_16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bc2e080c16_0_16"/>
          <p:cNvSpPr txBox="1"/>
          <p:nvPr/>
        </p:nvSpPr>
        <p:spPr>
          <a:xfrm>
            <a:off x="1850875" y="2883975"/>
            <a:ext cx="5253600" cy="86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200" u="none" cap="none" strike="noStrike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PImage</a:t>
            </a:r>
            <a:r>
              <a:rPr b="0" i="0" lang="uk-UA" sz="2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</a:t>
            </a:r>
            <a:r>
              <a:rPr b="0" i="0" lang="uk-UA" sz="22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 = </a:t>
            </a:r>
            <a:r>
              <a:rPr lang="uk-UA" sz="22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2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"photo.jpg"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3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gbc2e080c16_0_16"/>
          <p:cNvSpPr txBox="1"/>
          <p:nvPr/>
        </p:nvSpPr>
        <p:spPr>
          <a:xfrm>
            <a:off x="437250" y="40073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Второй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способ - загрузка изображения с Web-ресурса,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URL.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bc2e080c16_0_16"/>
          <p:cNvSpPr/>
          <p:nvPr/>
        </p:nvSpPr>
        <p:spPr>
          <a:xfrm>
            <a:off x="251508" y="38197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66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gbc2e080c16_0_16"/>
          <p:cNvSpPr txBox="1"/>
          <p:nvPr/>
        </p:nvSpPr>
        <p:spPr>
          <a:xfrm>
            <a:off x="437250" y="5083875"/>
            <a:ext cx="7929900" cy="14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PImage</a:t>
            </a:r>
            <a:r>
              <a:rPr b="0" i="0" lang="uk-UA" sz="2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</a:t>
            </a:r>
            <a:r>
              <a:rPr b="0" i="0" lang="uk-UA" sz="20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url = 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"https://processing.org/img/processing-web.png"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 = 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(url, 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"png"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3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c2e080c16_0_33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13" name="Google Shape;113;gbc2e080c16_0_33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14" name="Google Shape;114;gbc2e080c16_0_33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Поля данные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bc2e080c16_0_33"/>
          <p:cNvSpPr txBox="1"/>
          <p:nvPr/>
        </p:nvSpPr>
        <p:spPr>
          <a:xfrm>
            <a:off x="437250" y="12334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Полей данных у объекта изображения очень мало.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Из основных - это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width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которые позволяют узнать размер изображения после его загрузки.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gbc2e080c16_0_33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bc2e080c16_0_33"/>
          <p:cNvSpPr txBox="1"/>
          <p:nvPr/>
        </p:nvSpPr>
        <p:spPr>
          <a:xfrm>
            <a:off x="550350" y="2721000"/>
            <a:ext cx="7703700" cy="14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 = 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"photo.jpg"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"Width of image: 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img.</a:t>
            </a:r>
            <a:r>
              <a:rPr lang="uk-UA" sz="2000">
                <a:solidFill>
                  <a:srgbClr val="D94A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"px"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println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"Height of image: 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img.</a:t>
            </a:r>
            <a:r>
              <a:rPr lang="uk-UA" sz="2000">
                <a:solidFill>
                  <a:srgbClr val="D94A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"px"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3100">
              <a:solidFill>
                <a:srgbClr val="E2661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8" name="Google Shape;118;gbc2e080c16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375" y="4603475"/>
            <a:ext cx="6323625" cy="161212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c2e080c16_0_4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4" name="Google Shape;124;gbc2e080c16_0_4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22</a:t>
            </a:r>
            <a:endParaRPr/>
          </a:p>
        </p:txBody>
      </p:sp>
      <p:sp>
        <p:nvSpPr>
          <p:cNvPr id="125" name="Google Shape;125;gbc2e080c16_0_47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Методы класса PImage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bc2e080c16_0_47"/>
          <p:cNvSpPr txBox="1"/>
          <p:nvPr/>
        </p:nvSpPr>
        <p:spPr>
          <a:xfrm>
            <a:off x="437250" y="2354675"/>
            <a:ext cx="4516800" cy="233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(1024, 1024);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 = 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loadImage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uk-UA" sz="2000">
                <a:solidFill>
                  <a:srgbClr val="7D479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"Logo.png"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(img, 0, 0);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img.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resize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(200, 0);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(img, 0, 0);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img.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resize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(200, 100);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(img, 200, 0);</a:t>
            </a:r>
            <a:endParaRPr sz="3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gbc2e080c16_0_47"/>
          <p:cNvSpPr txBox="1"/>
          <p:nvPr/>
        </p:nvSpPr>
        <p:spPr>
          <a:xfrm>
            <a:off x="437238" y="115265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Одним из основных является метод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resize()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 позволяет изменить размер загруженного изображения, указав обновленніе значения полей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width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height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gbc2e080c16_0_47"/>
          <p:cNvSpPr/>
          <p:nvPr/>
        </p:nvSpPr>
        <p:spPr>
          <a:xfrm>
            <a:off x="251508" y="9650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gbc2e080c1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375" y="3104101"/>
            <a:ext cx="3757774" cy="3625149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  <p:sp>
        <p:nvSpPr>
          <p:cNvPr id="130" name="Google Shape;130;gbc2e080c16_0_47"/>
          <p:cNvSpPr txBox="1"/>
          <p:nvPr/>
        </p:nvSpPr>
        <p:spPr>
          <a:xfrm>
            <a:off x="623002" y="5079600"/>
            <a:ext cx="37578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Если один из параметров 0, то он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подбирается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автоматически, исходя из соотношения сторон.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gbc2e080c16_0_47"/>
          <p:cNvSpPr/>
          <p:nvPr/>
        </p:nvSpPr>
        <p:spPr>
          <a:xfrm>
            <a:off x="437258" y="48920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2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c4113b285_0_7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37" name="Google Shape;137;gac4113b285_0_7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22</a:t>
            </a:r>
            <a:endParaRPr/>
          </a:p>
        </p:txBody>
      </p:sp>
      <p:sp>
        <p:nvSpPr>
          <p:cNvPr id="138" name="Google Shape;138;gac4113b285_0_7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ac4113b285_0_70"/>
          <p:cNvSpPr txBox="1"/>
          <p:nvPr/>
        </p:nvSpPr>
        <p:spPr>
          <a:xfrm>
            <a:off x="437250" y="1221875"/>
            <a:ext cx="7929900" cy="1554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Реализовать скетч, когда любое 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загруженное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изображение должно подстроится под размеры окна программы.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В случае разности высоты и ширины - должно быть отцентровано.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ac4113b285_0_70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gac4113b28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3054920"/>
            <a:ext cx="7929899" cy="351110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rt 1 - Title">
  <a:themeElements>
    <a:clrScheme name="Robocode - SoftDev">
      <a:dk1>
        <a:srgbClr val="000000"/>
      </a:dk1>
      <a:lt1>
        <a:srgbClr val="FFFFFF"/>
      </a:lt1>
      <a:dk2>
        <a:srgbClr val="60617A"/>
      </a:dk2>
      <a:lt2>
        <a:srgbClr val="F5F5F5"/>
      </a:lt2>
      <a:accent1>
        <a:srgbClr val="F5F5F5"/>
      </a:accent1>
      <a:accent2>
        <a:srgbClr val="EFE18D"/>
      </a:accent2>
      <a:accent3>
        <a:srgbClr val="E8D55F"/>
      </a:accent3>
      <a:accent4>
        <a:srgbClr val="60617A"/>
      </a:accent4>
      <a:accent5>
        <a:srgbClr val="54556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UserAnonymus</dc:creator>
</cp:coreProperties>
</file>